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7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70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93" r:id="rId22"/>
    <p:sldId id="284" r:id="rId23"/>
    <p:sldId id="288" r:id="rId24"/>
    <p:sldId id="294" r:id="rId25"/>
    <p:sldId id="291" r:id="rId26"/>
  </p:sldIdLst>
  <p:sldSz cx="9144000" cy="5143500" type="screen16x9"/>
  <p:notesSz cx="6858000" cy="9144000"/>
  <p:embeddedFontLst>
    <p:embeddedFont>
      <p:font typeface="Figtree Black" pitchFamily="2" charset="0"/>
      <p:bold r:id="rId28"/>
      <p:italic r:id="rId29"/>
      <p:boldItalic r:id="rId30"/>
    </p:embeddedFont>
    <p:embeddedFont>
      <p:font typeface="Hanken Grotesk" pitchFamily="2" charset="77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Nunito Light" panose="020F030202020403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3B7402-8A9C-437C-AE6B-D55F1FF60C6C}">
  <a:tblStyle styleId="{103B7402-8A9C-437C-AE6B-D55F1FF60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87"/>
    <p:restoredTop sz="94786"/>
  </p:normalViewPr>
  <p:slideViewPr>
    <p:cSldViewPr snapToGrid="0">
      <p:cViewPr varScale="1">
        <p:scale>
          <a:sx n="210" d="100"/>
          <a:sy n="210" d="100"/>
        </p:scale>
        <p:origin x="13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add </a:t>
            </a:r>
            <a:r>
              <a:rPr lang="en-US" dirty="0" err="1"/>
              <a:t>metadatos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logo uc3m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degree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- </a:t>
            </a:r>
            <a:r>
              <a:rPr lang="en-US" dirty="0" err="1"/>
              <a:t>fecha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3a292564f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3a292564f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3336c4ef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3336c4ef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29a510c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29a510c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343a1053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1343a1053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13336c4e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13336c4e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343a1053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343a1053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13c2f7aa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13c2f7aa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1343a105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1343a105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3336c4e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3336c4ef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5ef1ad9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5ef1ad9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703a5c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703a5c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3336c4ef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3336c4ef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3336c4e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3336c4ef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 nuevo paper para </a:t>
            </a:r>
            <a:r>
              <a:rPr lang="en-US" dirty="0" err="1"/>
              <a:t>revista</a:t>
            </a:r>
            <a:r>
              <a:rPr lang="en-US" dirty="0"/>
              <a:t> JCR</a:t>
            </a:r>
          </a:p>
        </p:txBody>
      </p:sp>
    </p:spTree>
    <p:extLst>
      <p:ext uri="{BB962C8B-B14F-4D97-AF65-F5344CB8AC3E}">
        <p14:creationId xmlns:p14="http://schemas.microsoft.com/office/powerpoint/2010/main" val="2950294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0ef439ad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30ef439ad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logos,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enseñar</a:t>
            </a:r>
            <a:r>
              <a:rPr lang="en-US" dirty="0"/>
              <a:t> </a:t>
            </a:r>
            <a:r>
              <a:rPr lang="en-US" dirty="0" err="1"/>
              <a:t>proyecto</a:t>
            </a:r>
            <a:r>
              <a:rPr lang="en-US" dirty="0"/>
              <a:t> de </a:t>
            </a:r>
            <a:r>
              <a:rPr lang="en-US" dirty="0" err="1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3a29256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3a29256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29a510c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29a510c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poner</a:t>
            </a:r>
            <a:r>
              <a:rPr lang="en-US" dirty="0"/>
              <a:t> </a:t>
            </a:r>
            <a:r>
              <a:rPr lang="en-US" dirty="0" err="1"/>
              <a:t>precios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84268bd4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84268bd4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footer uc3m, </a:t>
            </a:r>
            <a:r>
              <a:rPr lang="en-US" dirty="0" err="1"/>
              <a:t>andres</a:t>
            </a:r>
            <a:r>
              <a:rPr lang="en-US" dirty="0"/>
              <a:t> </a:t>
            </a:r>
            <a:r>
              <a:rPr lang="en-US" dirty="0" err="1"/>
              <a:t>navarro</a:t>
            </a:r>
            <a:r>
              <a:rPr lang="en-US" dirty="0"/>
              <a:t> </a:t>
            </a:r>
            <a:r>
              <a:rPr lang="en-US" dirty="0" err="1"/>
              <a:t>marzo</a:t>
            </a:r>
            <a:r>
              <a:rPr lang="en-US" dirty="0"/>
              <a:t> 2025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84268b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184268b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29a510c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29a510c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3a292564f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13a292564f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2" name="Google Shape;12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2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54" name="Google Shape;154;p1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5" name="Google Shape;155;p12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2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14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167" name="Google Shape;167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endParaRPr sz="3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168" name="Google Shape;168;p14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14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14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p15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175" name="Google Shape;175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1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7" name="Google Shape;177;p15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8" name="Google Shape;178;p1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16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183" name="Google Shape;183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5" name="Google Shape;185;p16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6" name="Google Shape;1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17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192" name="Google Shape;192;p17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193" name="Google Shape;193;p17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" name="Google Shape;194;p17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17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96" name="Google Shape;196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2" name="Google Shape;202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3" name="Google Shape;203;p18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4" name="Google Shape;204;p18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19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210" name="Google Shape;210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1" name="Google Shape;211;p19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2" name="Google Shape;212;p19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3" name="Google Shape;21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20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22" name="Google Shape;222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3" name="Google Shape;223;p20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20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21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238" name="Google Shape;238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9" name="Google Shape;239;p21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0" name="Google Shape;240;p21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1" name="Google Shape;241;p2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0" name="Google Shape;20;p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" name="Google Shape;21;p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247" name="Google Shape;247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8" name="Google Shape;248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9" name="Google Shape;249;p22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3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256" name="Google Shape;256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" name="Google Shape;257;p23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8" name="Google Shape;258;p23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9" name="Google Shape;259;p2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0" name="Google Shape;260;p23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265" name="Google Shape;265;p2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6" name="Google Shape;266;p2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4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74" name="Google Shape;274;p25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25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i="0" u="sng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284" name="Google Shape;284;p26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5" name="Google Shape;285;p26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26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subTitle" idx="1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95" name="Google Shape;295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6" name="Google Shape;296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97" name="Google Shape;297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303" name="Google Shape;303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5" name="Google Shape;305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4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46" name="Google Shape;46;p4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" name="Google Shape;47;p4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56" name="Google Shape;5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" name="Google Shape;57;p5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6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70" name="Google Shape;70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" name="Google Shape;71;p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1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subTitle" idx="2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ubTitle" idx="3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4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subTitle" idx="5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subTitle" idx="6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subTitle" idx="7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subTitle" idx="8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ubTitle" idx="9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3" name="Google Shape;83;p6"/>
          <p:cNvSpPr txBox="1">
            <a:spLocks noGrp="1"/>
          </p:cNvSpPr>
          <p:nvPr>
            <p:ph type="subTitle" idx="13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subTitle" idx="14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5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7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90" name="Google Shape;90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" name="Google Shape;91;p7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9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22" name="Google Shape;122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" name="Google Shape;123;p9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131" name="Google Shape;131;p10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10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10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" name="Google Shape;139;p11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140" name="Google Shape;140;p11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141" name="Google Shape;141;p11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" name="Google Shape;142;p11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43" name="Google Shape;143;p11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4" name="Google Shape;144;p11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1"/>
          <p:cNvSpPr txBox="1">
            <a:spLocks noGrp="1"/>
          </p:cNvSpPr>
          <p:nvPr>
            <p:ph type="title" idx="2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1"/>
          <p:cNvSpPr txBox="1">
            <a:spLocks noGrp="1"/>
          </p:cNvSpPr>
          <p:nvPr>
            <p:ph type="subTitle" idx="3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1"/>
          <p:cNvSpPr txBox="1">
            <a:spLocks noGrp="1"/>
          </p:cNvSpPr>
          <p:nvPr>
            <p:ph type="title" idx="4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1"/>
          <p:cNvSpPr txBox="1">
            <a:spLocks noGrp="1"/>
          </p:cNvSpPr>
          <p:nvPr>
            <p:ph type="subTitle" idx="5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129" y="-102650"/>
            <a:ext cx="9494900" cy="53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>
            <a:spLocks noGrp="1"/>
          </p:cNvSpPr>
          <p:nvPr>
            <p:ph type="ctrTitle"/>
          </p:nvPr>
        </p:nvSpPr>
        <p:spPr>
          <a:xfrm>
            <a:off x="128969" y="330582"/>
            <a:ext cx="8734615" cy="1582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lt1"/>
                </a:solidFill>
              </a:rPr>
              <a:t>Applications of Autonomous Drones for Non-Terrestrial Networks in Remote Areas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subTitle" idx="1"/>
          </p:nvPr>
        </p:nvSpPr>
        <p:spPr>
          <a:xfrm>
            <a:off x="128969" y="4068898"/>
            <a:ext cx="3698754" cy="101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By: Andrés Navarro Pedregal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chemeClr val="lt1"/>
                </a:solidFill>
              </a:rPr>
              <a:t>Tutor: José Alberto Hernandez Gutiérrez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lt1"/>
                </a:solidFill>
              </a:rPr>
              <a:t>March 11, 2025. </a:t>
            </a:r>
            <a:r>
              <a:rPr lang="en-US" dirty="0" err="1">
                <a:solidFill>
                  <a:schemeClr val="lt1"/>
                </a:solidFill>
              </a:rPr>
              <a:t>Leganés</a:t>
            </a:r>
            <a:r>
              <a:rPr lang="en-US" dirty="0">
                <a:solidFill>
                  <a:schemeClr val="lt1"/>
                </a:solidFill>
              </a:rPr>
              <a:t>, Madrid, Spain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314;p30">
            <a:extLst>
              <a:ext uri="{FF2B5EF4-FFF2-40B4-BE49-F238E27FC236}">
                <a16:creationId xmlns:a16="http://schemas.microsoft.com/office/drawing/2014/main" id="{D5E806F9-DA75-CCBE-ECBE-356EBE27A236}"/>
              </a:ext>
            </a:extLst>
          </p:cNvPr>
          <p:cNvSpPr txBox="1">
            <a:spLocks/>
          </p:cNvSpPr>
          <p:nvPr/>
        </p:nvSpPr>
        <p:spPr>
          <a:xfrm>
            <a:off x="4685256" y="4505388"/>
            <a:ext cx="4329775" cy="6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r"/>
            <a:r>
              <a:rPr lang="en-US" dirty="0">
                <a:solidFill>
                  <a:schemeClr val="lt1"/>
                </a:solidFill>
              </a:rPr>
              <a:t>Dual Bachelor in Data Science and Engineering and  Telecommunication Technologies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Full Build</a:t>
            </a:r>
            <a:endParaRPr dirty="0"/>
          </a:p>
        </p:txBody>
      </p:sp>
      <p:sp>
        <p:nvSpPr>
          <p:cNvPr id="471" name="Google Shape;471;p44"/>
          <p:cNvSpPr txBox="1">
            <a:spLocks noGrp="1"/>
          </p:cNvSpPr>
          <p:nvPr>
            <p:ph type="sldNum" idx="12"/>
          </p:nvPr>
        </p:nvSpPr>
        <p:spPr>
          <a:xfrm>
            <a:off x="83688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20750"/>
            <a:ext cx="2863461" cy="38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11" y="1020750"/>
            <a:ext cx="4360787" cy="381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90D5C5B9-CFB3-34EE-5FE9-94C015D7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1C13E-65B8-8974-4315-CA642E1D156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Steps</a:t>
            </a:r>
            <a:endParaRPr dirty="0"/>
          </a:p>
        </p:txBody>
      </p:sp>
      <p:sp>
        <p:nvSpPr>
          <p:cNvPr id="487" name="Google Shape;487;p46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6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subTitle" idx="5"/>
          </p:nvPr>
        </p:nvSpPr>
        <p:spPr>
          <a:xfrm>
            <a:off x="1762571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💻 Edge Computing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subTitle" idx="6"/>
          </p:nvPr>
        </p:nvSpPr>
        <p:spPr>
          <a:xfrm>
            <a:off x="5132667" y="1610481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🧍 Detect People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subTitle" idx="7"/>
          </p:nvPr>
        </p:nvSpPr>
        <p:spPr>
          <a:xfrm>
            <a:off x="1762571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🚨 Monitor Alerts</a:t>
            </a:r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subTitle" idx="8"/>
          </p:nvPr>
        </p:nvSpPr>
        <p:spPr>
          <a:xfrm>
            <a:off x="5132667" y="3178119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🤖 LLM Integration</a:t>
            </a:r>
            <a:endParaRPr dirty="0"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338781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3A4004F9-815B-A1AF-E50A-855C243F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FECC4-DF41-2EB9-8F74-91E0C6427C1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835089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502" name="Google Shape;5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150" y="1209325"/>
            <a:ext cx="2314125" cy="3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279" y="505239"/>
            <a:ext cx="2592650" cy="19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/>
          <p:nvPr/>
        </p:nvSpPr>
        <p:spPr>
          <a:xfrm>
            <a:off x="1346150" y="4294050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5745504" y="2449713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 &amp; Ground Station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5211875" y="4086275"/>
            <a:ext cx="231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LLMs</a:t>
            </a:r>
            <a:endParaRPr b="1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50" name="Picture 2" descr="Llm Images – Browse 17,698 Stock Photos, Vectors, and Video | Adobe Stock">
            <a:extLst>
              <a:ext uri="{FF2B5EF4-FFF2-40B4-BE49-F238E27FC236}">
                <a16:creationId xmlns:a16="http://schemas.microsoft.com/office/drawing/2014/main" id="{5F422544-FED7-E22E-4B84-8E368F1CF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33" y="3072116"/>
            <a:ext cx="976092" cy="97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A819B0B-5C8A-33C5-EF00-617B89AC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C7C0B-313B-7B0F-3D62-3A86EE53E7B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/>
          <p:nvPr/>
        </p:nvSpPr>
        <p:spPr>
          <a:xfrm>
            <a:off x="4196400" y="742025"/>
            <a:ext cx="3569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5" name="Google Shape;515;p48"/>
          <p:cNvSpPr/>
          <p:nvPr/>
        </p:nvSpPr>
        <p:spPr>
          <a:xfrm>
            <a:off x="416500" y="1572850"/>
            <a:ext cx="3401100" cy="1497600"/>
          </a:xfrm>
          <a:prstGeom prst="flowChartAlternateProcess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517" name="Google Shape;517;p48"/>
          <p:cNvSpPr txBox="1">
            <a:spLocks noGrp="1"/>
          </p:cNvSpPr>
          <p:nvPr>
            <p:ph type="sldNum" idx="12"/>
          </p:nvPr>
        </p:nvSpPr>
        <p:spPr>
          <a:xfrm>
            <a:off x="8338782" y="452579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18" name="Google Shape;518;p48"/>
          <p:cNvGrpSpPr/>
          <p:nvPr/>
        </p:nvGrpSpPr>
        <p:grpSpPr>
          <a:xfrm>
            <a:off x="32750" y="1845125"/>
            <a:ext cx="3974100" cy="960825"/>
            <a:chOff x="245850" y="1241375"/>
            <a:chExt cx="3974100" cy="960825"/>
          </a:xfrm>
        </p:grpSpPr>
        <p:sp>
          <p:nvSpPr>
            <p:cNvPr id="519" name="Google Shape;519;p48"/>
            <p:cNvSpPr/>
            <p:nvPr/>
          </p:nvSpPr>
          <p:spPr>
            <a:xfrm>
              <a:off x="86632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📷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0" name="Google Shape;520;p48"/>
            <p:cNvSpPr txBox="1"/>
            <p:nvPr/>
          </p:nvSpPr>
          <p:spPr>
            <a:xfrm>
              <a:off x="2458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1" name="Google Shape;521;p48"/>
            <p:cNvSpPr/>
            <p:nvPr/>
          </p:nvSpPr>
          <p:spPr>
            <a:xfrm>
              <a:off x="24096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💻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2" name="Google Shape;522;p48"/>
            <p:cNvSpPr txBox="1"/>
            <p:nvPr/>
          </p:nvSpPr>
          <p:spPr>
            <a:xfrm>
              <a:off x="190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523" name="Google Shape;523;p48"/>
          <p:cNvCxnSpPr>
            <a:stCxn id="519" idx="3"/>
            <a:endCxn id="521" idx="1"/>
          </p:cNvCxnSpPr>
          <p:nvPr/>
        </p:nvCxnSpPr>
        <p:spPr>
          <a:xfrm>
            <a:off x="1843025" y="2126225"/>
            <a:ext cx="353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4" name="Google Shape;524;p48"/>
          <p:cNvGrpSpPr/>
          <p:nvPr/>
        </p:nvGrpSpPr>
        <p:grpSpPr>
          <a:xfrm>
            <a:off x="4239600" y="1010400"/>
            <a:ext cx="3848625" cy="960825"/>
            <a:chOff x="4565750" y="1241375"/>
            <a:chExt cx="3848625" cy="960825"/>
          </a:xfrm>
        </p:grpSpPr>
        <p:sp>
          <p:nvSpPr>
            <p:cNvPr id="525" name="Google Shape;525;p48"/>
            <p:cNvSpPr/>
            <p:nvPr/>
          </p:nvSpPr>
          <p:spPr>
            <a:xfrm>
              <a:off x="5127950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6" name="Google Shape;526;p48"/>
            <p:cNvSpPr txBox="1"/>
            <p:nvPr/>
          </p:nvSpPr>
          <p:spPr>
            <a:xfrm>
              <a:off x="4565750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Object Detection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7" name="Google Shape;527;p48"/>
            <p:cNvSpPr/>
            <p:nvPr/>
          </p:nvSpPr>
          <p:spPr>
            <a:xfrm>
              <a:off x="6662375" y="1241375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28" name="Google Shape;528;p48"/>
            <p:cNvSpPr txBox="1"/>
            <p:nvPr/>
          </p:nvSpPr>
          <p:spPr>
            <a:xfrm>
              <a:off x="6100175" y="1837100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cxnSp>
          <p:nvCxnSpPr>
            <p:cNvPr id="529" name="Google Shape;529;p48"/>
            <p:cNvCxnSpPr>
              <a:stCxn id="525" idx="3"/>
              <a:endCxn id="527" idx="1"/>
            </p:cNvCxnSpPr>
            <p:nvPr/>
          </p:nvCxnSpPr>
          <p:spPr>
            <a:xfrm>
              <a:off x="6317750" y="1522475"/>
              <a:ext cx="3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32" name="Google Shape;532;p48"/>
          <p:cNvSpPr/>
          <p:nvPr/>
        </p:nvSpPr>
        <p:spPr>
          <a:xfrm>
            <a:off x="3450763" y="3031325"/>
            <a:ext cx="1456056" cy="1047600"/>
          </a:xfrm>
          <a:prstGeom prst="cloud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anken Grotesk"/>
                <a:ea typeface="Hanken Grotesk"/>
                <a:cs typeface="Hanken Grotesk"/>
                <a:sym typeface="Hanken Grotesk"/>
              </a:rPr>
              <a:t>🌐</a:t>
            </a:r>
            <a:endParaRPr sz="3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3" name="Google Shape;533;p48"/>
          <p:cNvSpPr txBox="1"/>
          <p:nvPr/>
        </p:nvSpPr>
        <p:spPr>
          <a:xfrm>
            <a:off x="862700" y="3110400"/>
            <a:ext cx="2314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Drone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4" name="Google Shape;534;p48"/>
          <p:cNvCxnSpPr>
            <a:stCxn id="533" idx="2"/>
            <a:endCxn id="532" idx="2"/>
          </p:cNvCxnSpPr>
          <p:nvPr/>
        </p:nvCxnSpPr>
        <p:spPr>
          <a:xfrm rot="-5400000">
            <a:off x="2715500" y="2859300"/>
            <a:ext cx="44100" cy="1435500"/>
          </a:xfrm>
          <a:prstGeom prst="curvedConnector4">
            <a:avLst>
              <a:gd name="adj1" fmla="val -539966"/>
              <a:gd name="adj2" fmla="val 901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48"/>
          <p:cNvSpPr txBox="1"/>
          <p:nvPr/>
        </p:nvSpPr>
        <p:spPr>
          <a:xfrm>
            <a:off x="4905600" y="2249100"/>
            <a:ext cx="23142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Server</a:t>
            </a:r>
            <a:endParaRPr sz="25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36" name="Google Shape;536;p48"/>
          <p:cNvCxnSpPr>
            <a:stCxn id="532" idx="0"/>
            <a:endCxn id="535" idx="2"/>
          </p:cNvCxnSpPr>
          <p:nvPr/>
        </p:nvCxnSpPr>
        <p:spPr>
          <a:xfrm rot="10800000" flipH="1">
            <a:off x="4905605" y="2764625"/>
            <a:ext cx="1157100" cy="7905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48"/>
          <p:cNvSpPr txBox="1"/>
          <p:nvPr/>
        </p:nvSpPr>
        <p:spPr>
          <a:xfrm>
            <a:off x="3503950" y="4078925"/>
            <a:ext cx="134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VPN Tunnel</a:t>
            </a:r>
            <a:endParaRPr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39" name="Google Shape;539;p48"/>
          <p:cNvSpPr/>
          <p:nvPr/>
        </p:nvSpPr>
        <p:spPr>
          <a:xfrm>
            <a:off x="7544750" y="2390425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Hanken Grotesk"/>
                <a:ea typeface="Hanken Grotesk"/>
                <a:cs typeface="Hanken Grotesk"/>
                <a:sym typeface="Hanken Grotesk"/>
              </a:rPr>
              <a:t>🤖</a:t>
            </a:r>
            <a:endParaRPr sz="2600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7347500" y="2952625"/>
            <a:ext cx="15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LLM Integration</a:t>
            </a:r>
            <a:endParaRPr sz="21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41" name="Google Shape;541;p48"/>
          <p:cNvCxnSpPr>
            <a:stCxn id="514" idx="3"/>
            <a:endCxn id="539" idx="0"/>
          </p:cNvCxnSpPr>
          <p:nvPr/>
        </p:nvCxnSpPr>
        <p:spPr>
          <a:xfrm>
            <a:off x="7765500" y="1490825"/>
            <a:ext cx="374100" cy="8997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FE1C1D3-D952-F9EA-12F7-8E3B94F81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9F29DA-4F7F-FE34-AE59-6511E12CE9C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</a:t>
            </a:r>
            <a:endParaRPr/>
          </a:p>
        </p:txBody>
      </p:sp>
      <p:sp>
        <p:nvSpPr>
          <p:cNvPr id="574" name="Google Shape;574;p50"/>
          <p:cNvSpPr txBox="1">
            <a:spLocks noGrp="1"/>
          </p:cNvSpPr>
          <p:nvPr>
            <p:ph type="subTitle" idx="4"/>
          </p:nvPr>
        </p:nvSpPr>
        <p:spPr>
          <a:xfrm>
            <a:off x="818625" y="4299850"/>
            <a:ext cx="2242500" cy="6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Computer with GPU</a:t>
            </a:r>
            <a:endParaRPr/>
          </a:p>
        </p:txBody>
      </p:sp>
      <p:sp>
        <p:nvSpPr>
          <p:cNvPr id="575" name="Google Shape;575;p50"/>
          <p:cNvSpPr txBox="1">
            <a:spLocks noGrp="1"/>
          </p:cNvSpPr>
          <p:nvPr>
            <p:ph type="subTitle" idx="5"/>
          </p:nvPr>
        </p:nvSpPr>
        <p:spPr>
          <a:xfrm>
            <a:off x="3360047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360 Camera</a:t>
            </a:r>
            <a:endParaRPr/>
          </a:p>
        </p:txBody>
      </p:sp>
      <p:sp>
        <p:nvSpPr>
          <p:cNvPr id="576" name="Google Shape;576;p50"/>
          <p:cNvSpPr txBox="1">
            <a:spLocks noGrp="1"/>
          </p:cNvSpPr>
          <p:nvPr>
            <p:ph type="subTitle" idx="6"/>
          </p:nvPr>
        </p:nvSpPr>
        <p:spPr>
          <a:xfrm>
            <a:off x="5901472" y="4299850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sp>
        <p:nvSpPr>
          <p:cNvPr id="577" name="Google Shape;577;p50"/>
          <p:cNvSpPr txBox="1">
            <a:spLocks noGrp="1"/>
          </p:cNvSpPr>
          <p:nvPr>
            <p:ph type="sldNum" idx="12"/>
          </p:nvPr>
        </p:nvSpPr>
        <p:spPr>
          <a:xfrm>
            <a:off x="8375115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22" y="1103400"/>
            <a:ext cx="2001950" cy="26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 b="8399"/>
          <a:stretch/>
        </p:blipFill>
        <p:spPr>
          <a:xfrm>
            <a:off x="818625" y="1103400"/>
            <a:ext cx="2233550" cy="27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46" y="1083088"/>
            <a:ext cx="2233553" cy="29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69FAF31-79A7-460A-5723-CD2DB517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B6A36-7D79-C713-8F4B-F8111AD559AC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586" name="Google Shape;586;p51"/>
          <p:cNvSpPr txBox="1"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587" name="Google Shape;587;p51"/>
          <p:cNvPicPr preferRelativeResize="0"/>
          <p:nvPr/>
        </p:nvPicPr>
        <p:blipFill rotWithShape="1">
          <a:blip r:embed="rId3">
            <a:alphaModFix/>
          </a:blip>
          <a:srcRect r="34499" b="54344"/>
          <a:stretch/>
        </p:blipFill>
        <p:spPr>
          <a:xfrm>
            <a:off x="492150" y="1170125"/>
            <a:ext cx="7175127" cy="29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850" y="311376"/>
            <a:ext cx="3944150" cy="416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F1AC4E-4380-1EBB-6B82-CDC5B227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47E78-9BB9-E92E-5C39-3B54C1AB658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sldNum" idx="12"/>
          </p:nvPr>
        </p:nvSpPr>
        <p:spPr>
          <a:xfrm>
            <a:off x="8340600" y="4519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595" name="Google Shape;595;p52"/>
          <p:cNvSpPr/>
          <p:nvPr/>
        </p:nvSpPr>
        <p:spPr>
          <a:xfrm>
            <a:off x="1418525" y="12756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96" name="Google Shape;596;p52"/>
          <p:cNvGrpSpPr/>
          <p:nvPr/>
        </p:nvGrpSpPr>
        <p:grpSpPr>
          <a:xfrm>
            <a:off x="2869550" y="3181075"/>
            <a:ext cx="2314200" cy="960825"/>
            <a:chOff x="5087100" y="1833250"/>
            <a:chExt cx="2314200" cy="960825"/>
          </a:xfrm>
        </p:grpSpPr>
        <p:sp>
          <p:nvSpPr>
            <p:cNvPr id="597" name="Google Shape;59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598" name="Google Shape;59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599" name="Google Shape;599;p52"/>
          <p:cNvSpPr/>
          <p:nvPr/>
        </p:nvSpPr>
        <p:spPr>
          <a:xfrm>
            <a:off x="1570925" y="1428000"/>
            <a:ext cx="1189800" cy="562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Hanken Grotesk"/>
                <a:ea typeface="Hanken Grotesk"/>
                <a:cs typeface="Hanken Grotesk"/>
                <a:sym typeface="Hanken Grotesk"/>
              </a:rPr>
              <a:t>🚁</a:t>
            </a:r>
            <a:endParaRPr sz="2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00" name="Google Shape;600;p52"/>
          <p:cNvGrpSpPr/>
          <p:nvPr/>
        </p:nvGrpSpPr>
        <p:grpSpPr>
          <a:xfrm>
            <a:off x="1198575" y="1556700"/>
            <a:ext cx="2314200" cy="960825"/>
            <a:chOff x="1348725" y="1833250"/>
            <a:chExt cx="2314200" cy="960825"/>
          </a:xfrm>
        </p:grpSpPr>
        <p:sp>
          <p:nvSpPr>
            <p:cNvPr id="601" name="Google Shape;601;p52"/>
            <p:cNvSpPr/>
            <p:nvPr/>
          </p:nvSpPr>
          <p:spPr>
            <a:xfrm>
              <a:off x="1910925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latin typeface="Hanken Grotesk"/>
                  <a:ea typeface="Hanken Grotesk"/>
                  <a:cs typeface="Hanken Grotesk"/>
                  <a:sym typeface="Hanken Grotesk"/>
                </a:rPr>
                <a:t>🚁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2" name="Google Shape;602;p52"/>
            <p:cNvSpPr txBox="1"/>
            <p:nvPr/>
          </p:nvSpPr>
          <p:spPr>
            <a:xfrm>
              <a:off x="1348725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Drone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3" name="Google Shape;603;p52"/>
          <p:cNvGrpSpPr/>
          <p:nvPr/>
        </p:nvGrpSpPr>
        <p:grpSpPr>
          <a:xfrm>
            <a:off x="3590250" y="989700"/>
            <a:ext cx="2314200" cy="960825"/>
            <a:chOff x="5087100" y="1833250"/>
            <a:chExt cx="2314200" cy="960825"/>
          </a:xfrm>
        </p:grpSpPr>
        <p:sp>
          <p:nvSpPr>
            <p:cNvPr id="604" name="Google Shape;604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📸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5" name="Google Shape;605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Detection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6" name="Google Shape;606;p52"/>
          <p:cNvGrpSpPr/>
          <p:nvPr/>
        </p:nvGrpSpPr>
        <p:grpSpPr>
          <a:xfrm>
            <a:off x="5010750" y="2811400"/>
            <a:ext cx="2314200" cy="960825"/>
            <a:chOff x="5087100" y="1833250"/>
            <a:chExt cx="2314200" cy="960825"/>
          </a:xfrm>
        </p:grpSpPr>
        <p:sp>
          <p:nvSpPr>
            <p:cNvPr id="607" name="Google Shape;607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🟰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08" name="Google Shape;608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Rules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09" name="Google Shape;609;p52"/>
          <p:cNvGrpSpPr/>
          <p:nvPr/>
        </p:nvGrpSpPr>
        <p:grpSpPr>
          <a:xfrm>
            <a:off x="6575100" y="1670550"/>
            <a:ext cx="2314200" cy="960825"/>
            <a:chOff x="5087100" y="1833250"/>
            <a:chExt cx="2314200" cy="960825"/>
          </a:xfrm>
        </p:grpSpPr>
        <p:sp>
          <p:nvSpPr>
            <p:cNvPr id="610" name="Google Shape;610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🚨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1" name="Google Shape;611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Alert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612" name="Google Shape;612;p52"/>
          <p:cNvGrpSpPr/>
          <p:nvPr/>
        </p:nvGrpSpPr>
        <p:grpSpPr>
          <a:xfrm>
            <a:off x="3110925" y="3327550"/>
            <a:ext cx="2314200" cy="960825"/>
            <a:chOff x="5087100" y="1833250"/>
            <a:chExt cx="2314200" cy="960825"/>
          </a:xfrm>
        </p:grpSpPr>
        <p:sp>
          <p:nvSpPr>
            <p:cNvPr id="613" name="Google Shape;613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🗺️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14" name="Google Shape;614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Mission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15" name="Google Shape;615;p52"/>
          <p:cNvCxnSpPr>
            <a:stCxn id="601" idx="3"/>
            <a:endCxn id="604" idx="1"/>
          </p:cNvCxnSpPr>
          <p:nvPr/>
        </p:nvCxnSpPr>
        <p:spPr>
          <a:xfrm rot="10800000" flipH="1">
            <a:off x="2950575" y="1270800"/>
            <a:ext cx="1201800" cy="567000"/>
          </a:xfrm>
          <a:prstGeom prst="curvedConnector3">
            <a:avLst>
              <a:gd name="adj1" fmla="val 50003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6" name="Google Shape;616;p52"/>
          <p:cNvCxnSpPr>
            <a:stCxn id="601" idx="3"/>
            <a:endCxn id="597" idx="1"/>
          </p:cNvCxnSpPr>
          <p:nvPr/>
        </p:nvCxnSpPr>
        <p:spPr>
          <a:xfrm>
            <a:off x="2950575" y="1837800"/>
            <a:ext cx="481200" cy="1624500"/>
          </a:xfrm>
          <a:prstGeom prst="curvedConnector3">
            <a:avLst>
              <a:gd name="adj1" fmla="val 4999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7" name="Google Shape;617;p52"/>
          <p:cNvCxnSpPr>
            <a:stCxn id="613" idx="3"/>
            <a:endCxn id="607" idx="1"/>
          </p:cNvCxnSpPr>
          <p:nvPr/>
        </p:nvCxnSpPr>
        <p:spPr>
          <a:xfrm rot="10800000" flipH="1">
            <a:off x="4862925" y="3092650"/>
            <a:ext cx="710100" cy="516000"/>
          </a:xfrm>
          <a:prstGeom prst="curvedConnector3">
            <a:avLst>
              <a:gd name="adj1" fmla="val 499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8" name="Google Shape;618;p52"/>
          <p:cNvCxnSpPr>
            <a:stCxn id="607" idx="0"/>
            <a:endCxn id="610" idx="1"/>
          </p:cNvCxnSpPr>
          <p:nvPr/>
        </p:nvCxnSpPr>
        <p:spPr>
          <a:xfrm rot="-5400000">
            <a:off x="6222750" y="1896700"/>
            <a:ext cx="859800" cy="969600"/>
          </a:xfrm>
          <a:prstGeom prst="curved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9" name="Google Shape;619;p52"/>
          <p:cNvCxnSpPr>
            <a:stCxn id="604" idx="3"/>
            <a:endCxn id="610" idx="1"/>
          </p:cNvCxnSpPr>
          <p:nvPr/>
        </p:nvCxnSpPr>
        <p:spPr>
          <a:xfrm>
            <a:off x="5342250" y="1270800"/>
            <a:ext cx="1795200" cy="681000"/>
          </a:xfrm>
          <a:prstGeom prst="curvedConnector3">
            <a:avLst>
              <a:gd name="adj1" fmla="val 4999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20" name="Google Shape;620;p52"/>
          <p:cNvGrpSpPr/>
          <p:nvPr/>
        </p:nvGrpSpPr>
        <p:grpSpPr>
          <a:xfrm>
            <a:off x="-87875" y="3398725"/>
            <a:ext cx="2314200" cy="960825"/>
            <a:chOff x="5087100" y="1833250"/>
            <a:chExt cx="2314200" cy="960825"/>
          </a:xfrm>
        </p:grpSpPr>
        <p:sp>
          <p:nvSpPr>
            <p:cNvPr id="621" name="Google Shape;621;p52"/>
            <p:cNvSpPr/>
            <p:nvPr/>
          </p:nvSpPr>
          <p:spPr>
            <a:xfrm>
              <a:off x="5649300" y="1833250"/>
              <a:ext cx="1189800" cy="562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dk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🧍</a:t>
              </a:r>
              <a:endParaRPr sz="26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622" name="Google Shape;622;p52"/>
            <p:cNvSpPr txBox="1"/>
            <p:nvPr/>
          </p:nvSpPr>
          <p:spPr>
            <a:xfrm>
              <a:off x="5087100" y="2428975"/>
              <a:ext cx="2314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User</a:t>
              </a:r>
              <a:endParaRPr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623" name="Google Shape;623;p52"/>
          <p:cNvCxnSpPr>
            <a:stCxn id="621" idx="3"/>
            <a:endCxn id="595" idx="1"/>
          </p:cNvCxnSpPr>
          <p:nvPr/>
        </p:nvCxnSpPr>
        <p:spPr>
          <a:xfrm rot="10800000">
            <a:off x="1418425" y="1556725"/>
            <a:ext cx="245700" cy="2123100"/>
          </a:xfrm>
          <a:prstGeom prst="curvedConnector5">
            <a:avLst>
              <a:gd name="adj1" fmla="val -96917"/>
              <a:gd name="adj2" fmla="val 50001"/>
              <a:gd name="adj3" fmla="val 196876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24" name="Google Shape;624;p52"/>
          <p:cNvCxnSpPr>
            <a:stCxn id="621" idx="3"/>
            <a:endCxn id="597" idx="1"/>
          </p:cNvCxnSpPr>
          <p:nvPr/>
        </p:nvCxnSpPr>
        <p:spPr>
          <a:xfrm rot="10800000" flipH="1">
            <a:off x="1664125" y="3462325"/>
            <a:ext cx="1767600" cy="217500"/>
          </a:xfrm>
          <a:prstGeom prst="curvedConnector3">
            <a:avLst>
              <a:gd name="adj1" fmla="val 500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C9B2AEA8-4B41-8DFB-375E-0271DAEE6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F7DA3-2945-0E31-DD41-A3F94D5238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Connection of the Camera</a:t>
            </a:r>
            <a:endParaRPr/>
          </a:p>
        </p:txBody>
      </p:sp>
      <p:sp>
        <p:nvSpPr>
          <p:cNvPr id="630" name="Google Shape;630;p53"/>
          <p:cNvSpPr txBox="1">
            <a:spLocks noGrp="1"/>
          </p:cNvSpPr>
          <p:nvPr>
            <p:ph type="sldNum" idx="12"/>
          </p:nvPr>
        </p:nvSpPr>
        <p:spPr>
          <a:xfrm>
            <a:off x="8344837" y="45016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631" name="Google Shape;6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39" y="1017737"/>
            <a:ext cx="652657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5EEBE03-0313-6E8F-6F52-F523B5D4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19126-DB27-0A40-A302-542C8E13753F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45" name="Google Shape;645;p55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5"/>
          <p:cNvSpPr txBox="1">
            <a:spLocks noGrp="1"/>
          </p:cNvSpPr>
          <p:nvPr>
            <p:ph type="sldNum" idx="12"/>
          </p:nvPr>
        </p:nvSpPr>
        <p:spPr>
          <a:xfrm>
            <a:off x="8356949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647" name="Google Shape;6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74" y="1146625"/>
            <a:ext cx="7206451" cy="36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2647CB9-0CD2-6816-3B6D-38E76E79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9BA02-D0E1-93D7-1DF8-FAD204415595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Tests</a:t>
            </a:r>
            <a:endParaRPr/>
          </a:p>
        </p:txBody>
      </p:sp>
      <p:sp>
        <p:nvSpPr>
          <p:cNvPr id="653" name="Google Shape;653;p56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6"/>
          <p:cNvSpPr txBox="1">
            <a:spLocks noGrp="1"/>
          </p:cNvSpPr>
          <p:nvPr>
            <p:ph type="sldNum" idx="12"/>
          </p:nvPr>
        </p:nvSpPr>
        <p:spPr>
          <a:xfrm>
            <a:off x="8363004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655" name="Google Shape;6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36" y="1079100"/>
            <a:ext cx="7270927" cy="363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C78E3384-302F-1B15-5822-8AE75AF6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E1ACAF-06D3-E0CF-22C3-03BC0F7AE7BA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Google Shape;319;p31"/>
          <p:cNvCxnSpPr>
            <a:stCxn id="32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1"/>
          <p:cNvCxnSpPr>
            <a:stCxn id="32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1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Introduction &amp; Objectives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17"/>
          </p:nvPr>
        </p:nvSpPr>
        <p:spPr>
          <a:xfrm>
            <a:off x="788675" y="349168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System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Flight Tests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Technical Details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Building the Drone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sldNum" idx="12"/>
          </p:nvPr>
        </p:nvSpPr>
        <p:spPr>
          <a:xfrm>
            <a:off x="835382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212C3D5-B15E-CBD3-930F-6695B95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FAAC4-1DAA-1242-67B9-E091233E59B0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functionality</a:t>
            </a:r>
            <a:endParaRPr/>
          </a:p>
        </p:txBody>
      </p:sp>
      <p:sp>
        <p:nvSpPr>
          <p:cNvPr id="661" name="Google Shape;661;p57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7"/>
          <p:cNvSpPr txBox="1">
            <a:spLocks noGrp="1"/>
          </p:cNvSpPr>
          <p:nvPr>
            <p:ph type="sldNum" idx="12"/>
          </p:nvPr>
        </p:nvSpPr>
        <p:spPr>
          <a:xfrm>
            <a:off x="8356948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663" name="Google Shape;6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63" y="1129325"/>
            <a:ext cx="6925676" cy="3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1C028272-9D5B-6CB0-CC73-1429795E1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B7DBB-E349-C9E9-CFD2-203B397CFAA7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3C3D-286F-1518-6400-A441CAFA9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8C12F-BE8E-93B4-8E0A-697FC28A75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50892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505A6-8273-57E2-681E-06650954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8" y="479103"/>
            <a:ext cx="7263983" cy="418529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E3E08C5-D474-445C-9B43-AB0628D7A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8546B-A59C-9CEC-28CB-107935EACAA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26601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Detections</a:t>
            </a:r>
            <a:endParaRPr/>
          </a:p>
        </p:txBody>
      </p:sp>
      <p:sp>
        <p:nvSpPr>
          <p:cNvPr id="669" name="Google Shape;669;p58"/>
          <p:cNvSpPr txBox="1">
            <a:spLocks noGrp="1"/>
          </p:cNvSpPr>
          <p:nvPr>
            <p:ph type="subTitle" idx="1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8"/>
          <p:cNvSpPr txBox="1">
            <a:spLocks noGrp="1"/>
          </p:cNvSpPr>
          <p:nvPr>
            <p:ph type="sldNum" idx="12"/>
          </p:nvPr>
        </p:nvSpPr>
        <p:spPr>
          <a:xfrm>
            <a:off x="836227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671" name="Google Shape;6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600900"/>
            <a:ext cx="7085102" cy="3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249" y="448050"/>
            <a:ext cx="3864576" cy="19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83EF4B5-F682-2A69-952F-9BA2AE69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2"/>
          <p:cNvSpPr txBox="1">
            <a:spLocks noGrp="1"/>
          </p:cNvSpPr>
          <p:nvPr>
            <p:ph type="title"/>
          </p:nvPr>
        </p:nvSpPr>
        <p:spPr>
          <a:xfrm>
            <a:off x="707575" y="53950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Time: 30min</a:t>
            </a:r>
            <a:endParaRPr/>
          </a:p>
        </p:txBody>
      </p:sp>
      <p:sp>
        <p:nvSpPr>
          <p:cNvPr id="699" name="Google Shape;699;p62"/>
          <p:cNvSpPr txBox="1">
            <a:spLocks noGrp="1"/>
          </p:cNvSpPr>
          <p:nvPr>
            <p:ph type="subTitle" idx="1"/>
          </p:nvPr>
        </p:nvSpPr>
        <p:spPr>
          <a:xfrm>
            <a:off x="707575" y="1308392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62"/>
          <p:cNvSpPr txBox="1">
            <a:spLocks noGrp="1"/>
          </p:cNvSpPr>
          <p:nvPr>
            <p:ph type="title" idx="2"/>
          </p:nvPr>
        </p:nvSpPr>
        <p:spPr>
          <a:xfrm>
            <a:off x="707575" y="1901350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Anything</a:t>
            </a:r>
            <a:endParaRPr/>
          </a:p>
        </p:txBody>
      </p:sp>
      <p:sp>
        <p:nvSpPr>
          <p:cNvPr id="701" name="Google Shape;701;p62"/>
          <p:cNvSpPr txBox="1">
            <a:spLocks noGrp="1"/>
          </p:cNvSpPr>
          <p:nvPr>
            <p:ph type="subTitle" idx="3"/>
          </p:nvPr>
        </p:nvSpPr>
        <p:spPr>
          <a:xfrm>
            <a:off x="707575" y="2670246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the drone itself!</a:t>
            </a:r>
            <a:endParaRPr/>
          </a:p>
        </p:txBody>
      </p:sp>
      <p:sp>
        <p:nvSpPr>
          <p:cNvPr id="702" name="Google Shape;702;p62"/>
          <p:cNvSpPr txBox="1">
            <a:spLocks noGrp="1"/>
          </p:cNvSpPr>
          <p:nvPr>
            <p:ph type="title" idx="4"/>
          </p:nvPr>
        </p:nvSpPr>
        <p:spPr>
          <a:xfrm>
            <a:off x="707575" y="3263199"/>
            <a:ext cx="44631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Video Tx</a:t>
            </a:r>
            <a:endParaRPr/>
          </a:p>
        </p:txBody>
      </p:sp>
      <p:sp>
        <p:nvSpPr>
          <p:cNvPr id="703" name="Google Shape;703;p62"/>
          <p:cNvSpPr txBox="1">
            <a:spLocks noGrp="1"/>
          </p:cNvSpPr>
          <p:nvPr>
            <p:ph type="subTitle" idx="5"/>
          </p:nvPr>
        </p:nvSpPr>
        <p:spPr>
          <a:xfrm>
            <a:off x="707575" y="4032100"/>
            <a:ext cx="446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62"/>
          <p:cNvSpPr txBox="1">
            <a:spLocks noGrp="1"/>
          </p:cNvSpPr>
          <p:nvPr>
            <p:ph type="sldNum" idx="12"/>
          </p:nvPr>
        </p:nvSpPr>
        <p:spPr>
          <a:xfrm>
            <a:off x="7842220" y="418667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756C4CA-DC47-1ADF-C902-464CD25C2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687" y="563223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5CDE66-0500-0359-FDA4-B886ED880BD6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76A06-9497-9994-88A7-0685A6071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4E0B659-55AE-A290-1BC1-7DFFA687AF1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9933" y="4218673"/>
            <a:ext cx="3772800" cy="361500"/>
          </a:xfrm>
        </p:spPr>
        <p:txBody>
          <a:bodyPr/>
          <a:lstStyle/>
          <a:p>
            <a:r>
              <a:rPr lang="en-US" sz="1400" dirty="0"/>
              <a:t>Science for Industry (S4I) Conference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C0B6505-B2E2-4CEB-37B7-3311FCC5D3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572000" y="2391000"/>
            <a:ext cx="3772800" cy="361500"/>
          </a:xfrm>
        </p:spPr>
        <p:txBody>
          <a:bodyPr/>
          <a:lstStyle/>
          <a:p>
            <a:pPr algn="ctr"/>
            <a:r>
              <a:rPr lang="en-US" sz="1400" dirty="0"/>
              <a:t>6G Integration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E65A-0765-AA93-7839-0DE9538717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4800" y="4501675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99FDE-E44C-0630-19D1-EBEFC97E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5033" y="1620397"/>
            <a:ext cx="2782600" cy="2086950"/>
          </a:xfrm>
          <a:prstGeom prst="rect">
            <a:avLst/>
          </a:prstGeom>
        </p:spPr>
      </p:pic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11AC697-0AC7-9382-C71F-5A3590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443" y="445025"/>
            <a:ext cx="2513914" cy="188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B0455-F163-9D96-49DC-BD7CE90EB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13040"/>
            <a:ext cx="3534974" cy="1351328"/>
          </a:xfrm>
          <a:prstGeom prst="rect">
            <a:avLst/>
          </a:prstGeom>
        </p:spPr>
      </p:pic>
      <p:sp>
        <p:nvSpPr>
          <p:cNvPr id="10" name="Subtitle 5">
            <a:extLst>
              <a:ext uri="{FF2B5EF4-FFF2-40B4-BE49-F238E27FC236}">
                <a16:creationId xmlns:a16="http://schemas.microsoft.com/office/drawing/2014/main" id="{0667AA1C-E229-BDA9-3C07-BFB42E4A9CAA}"/>
              </a:ext>
            </a:extLst>
          </p:cNvPr>
          <p:cNvSpPr txBox="1">
            <a:spLocks/>
          </p:cNvSpPr>
          <p:nvPr/>
        </p:nvSpPr>
        <p:spPr>
          <a:xfrm>
            <a:off x="4453087" y="4399423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US" sz="1400" dirty="0"/>
              <a:t>Part of a Paper</a:t>
            </a:r>
          </a:p>
          <a:p>
            <a:pPr algn="ctr"/>
            <a:r>
              <a:rPr lang="en-US" sz="800" b="1" dirty="0"/>
              <a:t>https://</a:t>
            </a:r>
            <a:r>
              <a:rPr lang="en-US" sz="800" b="1" dirty="0" err="1"/>
              <a:t>arxiv.org</a:t>
            </a:r>
            <a:r>
              <a:rPr lang="en-US" sz="800" b="1" dirty="0"/>
              <a:t>/abs/2409.19337</a:t>
            </a:r>
            <a:endParaRPr lang="en-US" sz="1400" b="1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B7A1102-097E-0162-F4F2-F2DDCEAB0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0453E0-DC0E-D6D0-7EA0-E54CB8C935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  <p:extLst>
      <p:ext uri="{BB962C8B-B14F-4D97-AF65-F5344CB8AC3E}">
        <p14:creationId xmlns:p14="http://schemas.microsoft.com/office/powerpoint/2010/main" val="3047135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 txBox="1">
            <a:spLocks noGrp="1"/>
          </p:cNvSpPr>
          <p:nvPr>
            <p:ph type="title"/>
          </p:nvPr>
        </p:nvSpPr>
        <p:spPr>
          <a:xfrm>
            <a:off x="2038200" y="3696075"/>
            <a:ext cx="5067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30" name="Google Shape;730;p65"/>
          <p:cNvSpPr txBox="1">
            <a:spLocks noGrp="1"/>
          </p:cNvSpPr>
          <p:nvPr>
            <p:ph type="subTitle" idx="1"/>
          </p:nvPr>
        </p:nvSpPr>
        <p:spPr>
          <a:xfrm>
            <a:off x="2038200" y="4662325"/>
            <a:ext cx="506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31" name="Google Shape;731;p65"/>
          <p:cNvSpPr txBox="1">
            <a:spLocks noGrp="1"/>
          </p:cNvSpPr>
          <p:nvPr>
            <p:ph type="sldNum" idx="12"/>
          </p:nvPr>
        </p:nvSpPr>
        <p:spPr>
          <a:xfrm>
            <a:off x="7878554" y="419878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26AAF-07E5-4D11-3029-2074FE4A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178" t="-1042" r="17511" b="65"/>
          <a:stretch/>
        </p:blipFill>
        <p:spPr>
          <a:xfrm rot="5400000">
            <a:off x="3072385" y="186564"/>
            <a:ext cx="2999229" cy="389534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3DA2994-B59B-AEC2-04A4-7172DD70B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787" y="551112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Project &amp; Objectives</a:t>
            </a:r>
            <a:endParaRPr dirty="0"/>
          </a:p>
        </p:txBody>
      </p:sp>
      <p:sp>
        <p:nvSpPr>
          <p:cNvPr id="353" name="Google Shape;353;p33"/>
          <p:cNvSpPr txBox="1">
            <a:spLocks noGrp="1"/>
          </p:cNvSpPr>
          <p:nvPr>
            <p:ph type="sldNum" idx="12"/>
          </p:nvPr>
        </p:nvSpPr>
        <p:spPr>
          <a:xfrm>
            <a:off x="8355095" y="4501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354" name="Google Shape;354;p33"/>
          <p:cNvGrpSpPr/>
          <p:nvPr/>
        </p:nvGrpSpPr>
        <p:grpSpPr>
          <a:xfrm>
            <a:off x="756274" y="1376238"/>
            <a:ext cx="8077801" cy="2391025"/>
            <a:chOff x="756274" y="1222275"/>
            <a:chExt cx="8077801" cy="2391025"/>
          </a:xfrm>
        </p:grpSpPr>
        <p:sp>
          <p:nvSpPr>
            <p:cNvPr id="355" name="Google Shape;355;p33"/>
            <p:cNvSpPr txBox="1"/>
            <p:nvPr/>
          </p:nvSpPr>
          <p:spPr>
            <a:xfrm>
              <a:off x="5098475" y="1222275"/>
              <a:ext cx="3735600" cy="7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Study of UAVs for NTNs applications</a:t>
              </a:r>
              <a:endPara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6" name="Google Shape;356;p33"/>
            <p:cNvSpPr txBox="1"/>
            <p:nvPr/>
          </p:nvSpPr>
          <p:spPr>
            <a:xfrm>
              <a:off x="5094528" y="2066492"/>
              <a:ext cx="33324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Develop design, manual, etc.</a:t>
              </a:r>
              <a:endParaRPr sz="14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5094525" y="2913400"/>
              <a:ext cx="3565200" cy="69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dirty="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Human rescue tasks with ML and LLMs</a:t>
              </a:r>
              <a:endParaRPr sz="1400" b="0" i="0" u="none" strike="noStrike" cap="none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>
              <a:off x="756274" y="1337175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Viability of UAVs for NTNs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59" name="Google Shape;359;p33"/>
            <p:cNvSpPr txBox="1"/>
            <p:nvPr/>
          </p:nvSpPr>
          <p:spPr>
            <a:xfrm>
              <a:off x="756274" y="2180900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Create a budget UAV for research</a:t>
              </a:r>
              <a:endParaRPr sz="1500" b="0" i="0" u="none" strike="noStrike" cap="none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sp>
          <p:nvSpPr>
            <p:cNvPr id="360" name="Google Shape;360;p33"/>
            <p:cNvSpPr txBox="1"/>
            <p:nvPr/>
          </p:nvSpPr>
          <p:spPr>
            <a:xfrm>
              <a:off x="756274" y="3024600"/>
              <a:ext cx="3815725" cy="474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dirty="0">
                  <a:solidFill>
                    <a:schemeClr val="lt1"/>
                  </a:solidFill>
                  <a:latin typeface="Figtree Black"/>
                  <a:ea typeface="Figtree Black"/>
                  <a:cs typeface="Figtree Black"/>
                  <a:sym typeface="Figtree Black"/>
                </a:rPr>
                <a:t>Application of UAVs for remote areas</a:t>
              </a:r>
              <a:endParaRPr sz="1500" b="0" i="0" u="none" strike="noStrike" cap="none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361" name="Google Shape;361;p33"/>
            <p:cNvCxnSpPr/>
            <p:nvPr/>
          </p:nvCxnSpPr>
          <p:spPr>
            <a:xfrm>
              <a:off x="4322950" y="1574325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33"/>
            <p:cNvCxnSpPr/>
            <p:nvPr/>
          </p:nvCxnSpPr>
          <p:spPr>
            <a:xfrm>
              <a:off x="4322950" y="24180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33"/>
            <p:cNvCxnSpPr/>
            <p:nvPr/>
          </p:nvCxnSpPr>
          <p:spPr>
            <a:xfrm>
              <a:off x="4322950" y="3261750"/>
              <a:ext cx="775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" name="Google Shape;357;p33">
            <a:extLst>
              <a:ext uri="{FF2B5EF4-FFF2-40B4-BE49-F238E27FC236}">
                <a16:creationId xmlns:a16="http://schemas.microsoft.com/office/drawing/2014/main" id="{E6F48445-4D5B-C14B-8BE9-573CFBA3FDD6}"/>
              </a:ext>
            </a:extLst>
          </p:cNvPr>
          <p:cNvSpPr txBox="1"/>
          <p:nvPr/>
        </p:nvSpPr>
        <p:spPr>
          <a:xfrm>
            <a:off x="5094525" y="3876070"/>
            <a:ext cx="35652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6G Integration 3 &amp; Telematics Department</a:t>
            </a:r>
            <a:endParaRPr sz="1400" b="0" i="0" u="none" strike="noStrike" cap="none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" name="Google Shape;360;p33">
            <a:extLst>
              <a:ext uri="{FF2B5EF4-FFF2-40B4-BE49-F238E27FC236}">
                <a16:creationId xmlns:a16="http://schemas.microsoft.com/office/drawing/2014/main" id="{32D25F98-9A2D-7931-1BDD-C08B55D946FB}"/>
              </a:ext>
            </a:extLst>
          </p:cNvPr>
          <p:cNvSpPr txBox="1"/>
          <p:nvPr/>
        </p:nvSpPr>
        <p:spPr>
          <a:xfrm>
            <a:off x="756274" y="3987270"/>
            <a:ext cx="3815725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Part of a Research Project</a:t>
            </a:r>
            <a:endParaRPr sz="1500" b="0" i="0" u="none" strike="noStrike" cap="none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4" name="Google Shape;363;p33">
            <a:extLst>
              <a:ext uri="{FF2B5EF4-FFF2-40B4-BE49-F238E27FC236}">
                <a16:creationId xmlns:a16="http://schemas.microsoft.com/office/drawing/2014/main" id="{1CF48E13-0EF0-620D-4942-E0DF4AC355AD}"/>
              </a:ext>
            </a:extLst>
          </p:cNvPr>
          <p:cNvCxnSpPr/>
          <p:nvPr/>
        </p:nvCxnSpPr>
        <p:spPr>
          <a:xfrm>
            <a:off x="4322950" y="4224420"/>
            <a:ext cx="775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B188C2-C2B0-DEF9-5FC6-1B9F7877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EA7DB1-5201-260E-5CBD-67195C59692E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Characteristics</a:t>
            </a:r>
            <a:endParaRPr dirty="0"/>
          </a:p>
        </p:txBody>
      </p:sp>
      <p:sp>
        <p:nvSpPr>
          <p:cNvPr id="377" name="Google Shape;377;p35"/>
          <p:cNvSpPr txBox="1">
            <a:spLocks noGrp="1"/>
          </p:cNvSpPr>
          <p:nvPr>
            <p:ph type="subTitle" idx="1"/>
          </p:nvPr>
        </p:nvSpPr>
        <p:spPr>
          <a:xfrm>
            <a:off x="641277" y="1566817"/>
            <a:ext cx="6580200" cy="29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Weight: 6.5KG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Range: Up to 40Km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Flight time: 25-35 minutes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Autopilot capabilities</a:t>
            </a:r>
            <a:endParaRPr dirty="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Retractable landing gear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dirty="0"/>
              <a:t>ML &amp; AI Intelligence</a:t>
            </a:r>
            <a:endParaRPr dirty="0"/>
          </a:p>
        </p:txBody>
      </p:sp>
      <p:sp>
        <p:nvSpPr>
          <p:cNvPr id="378" name="Google Shape;378;p35"/>
          <p:cNvSpPr txBox="1">
            <a:spLocks noGrp="1"/>
          </p:cNvSpPr>
          <p:nvPr>
            <p:ph type="sldNum" idx="12"/>
          </p:nvPr>
        </p:nvSpPr>
        <p:spPr>
          <a:xfrm>
            <a:off x="8350893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379" name="Google Shape;3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75" y="1485250"/>
            <a:ext cx="4388500" cy="2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4FE078E7-C12E-9F83-F514-CDF707B1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21B960-FCDB-D708-7409-ED3FECFF455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338782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aphicFrame>
        <p:nvGraphicFramePr>
          <p:cNvPr id="386" name="Google Shape;386;p36"/>
          <p:cNvGraphicFramePr/>
          <p:nvPr/>
        </p:nvGraphicFramePr>
        <p:xfrm>
          <a:off x="974663" y="1115075"/>
          <a:ext cx="7194675" cy="316968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Tarot X690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 inch propellers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Motors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 Motor U7 490kv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3kg per motor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TMotor Flame 70A LV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Flight controller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Pixhawk 6c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Using Ardupilot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GPS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Holybro M9N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1.5m CEP precision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Battery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Tattu 4s 22Ah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 link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RFD868x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mavlink telemetry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Controller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Radiomaster TX16S MAX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D27E3814-8848-FCC8-9EF4-187B0A17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CBFCA-6943-462D-B14E-BEC5E14FAD6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5G NTN Components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338781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aphicFrame>
        <p:nvGraphicFramePr>
          <p:cNvPr id="394" name="Google Shape;394;p37"/>
          <p:cNvGraphicFramePr/>
          <p:nvPr/>
        </p:nvGraphicFramePr>
        <p:xfrm>
          <a:off x="974650" y="1912475"/>
          <a:ext cx="7194675" cy="1401990"/>
        </p:xfrm>
        <a:graphic>
          <a:graphicData uri="http://schemas.openxmlformats.org/drawingml/2006/table">
            <a:tbl>
              <a:tblPr>
                <a:noFill/>
                <a:tableStyleId>{103B7402-8A9C-437C-AE6B-D55F1FF60C6C}</a:tableStyleId>
              </a:tblPr>
              <a:tblGrid>
                <a:gridCol w="239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Onboard Computer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Jetson Orin Nano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8GB RAM 5.3 FP32 TFLOPs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360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Ricoh Theta X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4K 30fps usb stream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4G/5G router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(GL-X750V2) Smart WiFi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Dual band, OpenWrt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A95C909A-B9D5-B007-3B93-0D94A1B8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9DFEFD-C395-CB3B-9ECB-24E2DE5D2451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4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Drone Architecture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sldNum" idx="12"/>
          </p:nvPr>
        </p:nvSpPr>
        <p:spPr>
          <a:xfrm>
            <a:off x="8350893" y="451368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cxnSp>
        <p:nvCxnSpPr>
          <p:cNvPr id="411" name="Google Shape;411;p39"/>
          <p:cNvCxnSpPr>
            <a:cxnSpLocks/>
            <a:stCxn id="412" idx="3"/>
            <a:endCxn id="413" idx="1"/>
          </p:cNvCxnSpPr>
          <p:nvPr/>
        </p:nvCxnSpPr>
        <p:spPr>
          <a:xfrm>
            <a:off x="1908130" y="1753394"/>
            <a:ext cx="529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14" name="Google Shape;414;p39"/>
          <p:cNvGrpSpPr/>
          <p:nvPr/>
        </p:nvGrpSpPr>
        <p:grpSpPr>
          <a:xfrm>
            <a:off x="734982" y="1334056"/>
            <a:ext cx="2905542" cy="838636"/>
            <a:chOff x="1172782" y="1312679"/>
            <a:chExt cx="1480079" cy="298500"/>
          </a:xfrm>
        </p:grpSpPr>
        <p:sp>
          <p:nvSpPr>
            <p:cNvPr id="412" name="Google Shape;412;p39"/>
            <p:cNvSpPr/>
            <p:nvPr/>
          </p:nvSpPr>
          <p:spPr>
            <a:xfrm>
              <a:off x="1172782" y="1345086"/>
              <a:ext cx="597600" cy="233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360 Camera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2039961" y="1312679"/>
              <a:ext cx="612900" cy="298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Onboard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Hanken Grotesk"/>
                  <a:ea typeface="Hanken Grotesk"/>
                  <a:cs typeface="Hanken Grotesk"/>
                  <a:sym typeface="Hanken Grotesk"/>
                </a:rPr>
                <a:t>computer</a:t>
              </a:r>
              <a:endParaRPr sz="1500"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415" name="Google Shape;415;p39"/>
          <p:cNvSpPr/>
          <p:nvPr/>
        </p:nvSpPr>
        <p:spPr>
          <a:xfrm>
            <a:off x="4601977" y="1334131"/>
            <a:ext cx="1203300" cy="838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5G Router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6" name="Google Shape;416;p39"/>
          <p:cNvCxnSpPr>
            <a:cxnSpLocks/>
            <a:stCxn id="413" idx="3"/>
            <a:endCxn id="415" idx="1"/>
          </p:cNvCxnSpPr>
          <p:nvPr/>
        </p:nvCxnSpPr>
        <p:spPr>
          <a:xfrm>
            <a:off x="3640524" y="1753374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39"/>
          <p:cNvCxnSpPr>
            <a:cxnSpLocks/>
            <a:stCxn id="415" idx="1"/>
            <a:endCxn id="413" idx="3"/>
          </p:cNvCxnSpPr>
          <p:nvPr/>
        </p:nvCxnSpPr>
        <p:spPr>
          <a:xfrm rot="10800000">
            <a:off x="3640477" y="1753381"/>
            <a:ext cx="961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39"/>
          <p:cNvSpPr/>
          <p:nvPr/>
        </p:nvSpPr>
        <p:spPr>
          <a:xfrm>
            <a:off x="3435452" y="244684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PDB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19" name="Google Shape;419;p39"/>
          <p:cNvCxnSpPr>
            <a:stCxn id="418" idx="0"/>
          </p:cNvCxnSpPr>
          <p:nvPr/>
        </p:nvCxnSpPr>
        <p:spPr>
          <a:xfrm rot="10800000">
            <a:off x="3548402" y="2166943"/>
            <a:ext cx="488700" cy="279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39"/>
          <p:cNvCxnSpPr>
            <a:stCxn id="418" idx="0"/>
          </p:cNvCxnSpPr>
          <p:nvPr/>
        </p:nvCxnSpPr>
        <p:spPr>
          <a:xfrm rot="10800000" flipH="1">
            <a:off x="4037102" y="2147143"/>
            <a:ext cx="635100" cy="299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2337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ESC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22" name="Google Shape;422;p39"/>
          <p:cNvSpPr/>
          <p:nvPr/>
        </p:nvSpPr>
        <p:spPr>
          <a:xfrm>
            <a:off x="521652" y="3207618"/>
            <a:ext cx="1203300" cy="838500"/>
          </a:xfrm>
          <a:prstGeom prst="ellipse">
            <a:avLst/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Motors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3" name="Google Shape;423;p39"/>
          <p:cNvCxnSpPr>
            <a:stCxn id="421" idx="1"/>
            <a:endCxn id="422" idx="6"/>
          </p:cNvCxnSpPr>
          <p:nvPr/>
        </p:nvCxnSpPr>
        <p:spPr>
          <a:xfrm rot="10800000">
            <a:off x="1725027" y="3626843"/>
            <a:ext cx="612900" cy="196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424;p39"/>
          <p:cNvSpPr/>
          <p:nvPr/>
        </p:nvSpPr>
        <p:spPr>
          <a:xfrm>
            <a:off x="5451927" y="3404093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Flight Controller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5" name="Google Shape;425;p39"/>
          <p:cNvCxnSpPr>
            <a:stCxn id="424" idx="1"/>
            <a:endCxn id="421" idx="3"/>
          </p:cNvCxnSpPr>
          <p:nvPr/>
        </p:nvCxnSpPr>
        <p:spPr>
          <a:xfrm rot="10800000">
            <a:off x="3541227" y="3823343"/>
            <a:ext cx="191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9"/>
          <p:cNvCxnSpPr>
            <a:stCxn id="418" idx="1"/>
            <a:endCxn id="421" idx="0"/>
          </p:cNvCxnSpPr>
          <p:nvPr/>
        </p:nvCxnSpPr>
        <p:spPr>
          <a:xfrm flipH="1">
            <a:off x="2939552" y="2866093"/>
            <a:ext cx="495900" cy="53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39"/>
          <p:cNvSpPr/>
          <p:nvPr/>
        </p:nvSpPr>
        <p:spPr>
          <a:xfrm>
            <a:off x="5267102" y="2369118"/>
            <a:ext cx="1203300" cy="8385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Battery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28" name="Google Shape;428;p39"/>
          <p:cNvCxnSpPr>
            <a:stCxn id="427" idx="1"/>
            <a:endCxn id="418" idx="3"/>
          </p:cNvCxnSpPr>
          <p:nvPr/>
        </p:nvCxnSpPr>
        <p:spPr>
          <a:xfrm flipH="1">
            <a:off x="4638902" y="2788368"/>
            <a:ext cx="628200" cy="77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39"/>
          <p:cNvSpPr/>
          <p:nvPr/>
        </p:nvSpPr>
        <p:spPr>
          <a:xfrm>
            <a:off x="7144075" y="3952067"/>
            <a:ext cx="10881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GPS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>
            <a:off x="4586400" y="3251292"/>
            <a:ext cx="902100" cy="185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39"/>
          <p:cNvSpPr/>
          <p:nvPr/>
        </p:nvSpPr>
        <p:spPr>
          <a:xfrm>
            <a:off x="7098750" y="3013692"/>
            <a:ext cx="1134600" cy="6603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anken Grotesk"/>
                <a:ea typeface="Hanken Grotesk"/>
                <a:cs typeface="Hanken Grotesk"/>
                <a:sym typeface="Hanken Grotesk"/>
              </a:rPr>
              <a:t>Telemetry Control</a:t>
            </a:r>
            <a:endParaRPr sz="15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32" name="Google Shape;432;p39"/>
          <p:cNvCxnSpPr>
            <a:stCxn id="424" idx="3"/>
            <a:endCxn id="431" idx="1"/>
          </p:cNvCxnSpPr>
          <p:nvPr/>
        </p:nvCxnSpPr>
        <p:spPr>
          <a:xfrm rot="10800000" flipH="1">
            <a:off x="6655227" y="3343943"/>
            <a:ext cx="443400" cy="479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9"/>
          <p:cNvCxnSpPr>
            <a:stCxn id="424" idx="3"/>
            <a:endCxn id="429" idx="1"/>
          </p:cNvCxnSpPr>
          <p:nvPr/>
        </p:nvCxnSpPr>
        <p:spPr>
          <a:xfrm>
            <a:off x="6655227" y="3823343"/>
            <a:ext cx="488700" cy="45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31173BB8-C41D-291E-C0BE-4C4E8E4DB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555D9-F0BA-829E-AF6C-6907132F6443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8344837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40" name="Google Shape;4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675" y="1020750"/>
            <a:ext cx="6884644" cy="38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64B0B9C3-4F77-BC9B-D79F-6E97AA58B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A88B63-7F1A-8DA4-E792-A761EE7F9A78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placement</a:t>
            </a:r>
            <a:endParaRPr/>
          </a:p>
        </p:txBody>
      </p:sp>
      <p:sp>
        <p:nvSpPr>
          <p:cNvPr id="446" name="Google Shape;446;p41"/>
          <p:cNvSpPr txBox="1">
            <a:spLocks noGrp="1"/>
          </p:cNvSpPr>
          <p:nvPr>
            <p:ph type="sldNum" idx="12"/>
          </p:nvPr>
        </p:nvSpPr>
        <p:spPr>
          <a:xfrm>
            <a:off x="8369060" y="44986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t="13134"/>
          <a:stretch/>
        </p:blipFill>
        <p:spPr>
          <a:xfrm>
            <a:off x="840200" y="1230100"/>
            <a:ext cx="4269300" cy="33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4675" y="1116200"/>
            <a:ext cx="3156237" cy="342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F44AA67-DDF3-EA8C-42A7-B6265AD8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058" y="256108"/>
            <a:ext cx="522233" cy="5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B17D44-A3F8-361C-2855-2701B49F3AED}"/>
              </a:ext>
            </a:extLst>
          </p:cNvPr>
          <p:cNvSpPr txBox="1"/>
          <p:nvPr/>
        </p:nvSpPr>
        <p:spPr>
          <a:xfrm>
            <a:off x="3897777" y="4919005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Andres Navarro Pedregal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</TotalTime>
  <Words>494</Words>
  <Application>Microsoft Macintosh PowerPoint</Application>
  <PresentationFormat>On-screen Show (16:9)</PresentationFormat>
  <Paragraphs>197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Hanken Grotesk</vt:lpstr>
      <vt:lpstr>Arial</vt:lpstr>
      <vt:lpstr>Lato</vt:lpstr>
      <vt:lpstr>Figtree Black</vt:lpstr>
      <vt:lpstr>Nunito Light</vt:lpstr>
      <vt:lpstr>Elegant Black &amp; White Thesis Defense by Slidesgo</vt:lpstr>
      <vt:lpstr>Applications of Autonomous Drones for Non-Terrestrial Networks in Remote Areas</vt:lpstr>
      <vt:lpstr>Table of contents</vt:lpstr>
      <vt:lpstr>Project &amp; Objectives</vt:lpstr>
      <vt:lpstr>Characteristics</vt:lpstr>
      <vt:lpstr>Main components</vt:lpstr>
      <vt:lpstr>5G NTN Components</vt:lpstr>
      <vt:lpstr>Drone Architecture</vt:lpstr>
      <vt:lpstr>Component placement</vt:lpstr>
      <vt:lpstr>Component placement</vt:lpstr>
      <vt:lpstr>Full Build</vt:lpstr>
      <vt:lpstr>Steps</vt:lpstr>
      <vt:lpstr>High Level Overview</vt:lpstr>
      <vt:lpstr>Architecture</vt:lpstr>
      <vt:lpstr>Drone</vt:lpstr>
      <vt:lpstr>Server</vt:lpstr>
      <vt:lpstr>DB Schema</vt:lpstr>
      <vt:lpstr>Live Connection of the Camera</vt:lpstr>
      <vt:lpstr>Detection Tests</vt:lpstr>
      <vt:lpstr>Detection Tests</vt:lpstr>
      <vt:lpstr>LLM functionality</vt:lpstr>
      <vt:lpstr>PowerPoint Presentation</vt:lpstr>
      <vt:lpstr>Random Detections</vt:lpstr>
      <vt:lpstr>Flight Time: 30min</vt:lpstr>
      <vt:lpstr>Showcase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Navarro Pedregal, Andres [C]</cp:lastModifiedBy>
  <cp:revision>9</cp:revision>
  <dcterms:modified xsi:type="dcterms:W3CDTF">2025-03-09T18:30:50Z</dcterms:modified>
</cp:coreProperties>
</file>